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634ED-FCE0-4454-A2AA-34AB958EF358}" type="datetimeFigureOut">
              <a:rPr lang="de-CH" smtClean="0"/>
              <a:t>06.11.2019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3F7F5-278D-4609-85D8-50545D29DD9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284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A64AB-1D9D-4053-B9B5-A10B1B053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82F5263-2AFF-4B39-AC0E-2B96F5D89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E1305F-E842-4154-87A5-D9CA9EB52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8FBC0-EA1E-4D4E-93D8-3B8FC027ABE1}" type="datetime1">
              <a:rPr lang="de-CH" smtClean="0"/>
              <a:t>06.11.2019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A8C569-03A6-4306-A97F-4AF7B1E2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05B4B6-583C-4495-8954-4B5191716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C2EF-4D6E-4E9C-9568-491FD40983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289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3F6682-3DD8-49B7-A931-CE80DC424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B05B868-B479-44B5-8094-0456ECB9E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C03255-C239-4500-90DA-4630F457F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7298-58A4-4756-A894-8C0956FE1532}" type="datetime1">
              <a:rPr lang="de-CH" smtClean="0"/>
              <a:t>06.11.2019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CC7EE8-3F8A-4589-9357-5C17EDDA1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A083E6-AE2C-4870-910E-40AB8D97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C2EF-4D6E-4E9C-9568-491FD40983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82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A9B2D88-E4E2-4CF3-B937-DACCED1AC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98D3B8D-790E-4CD1-BA33-A73474746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9EF267-B80C-4DAF-9CB0-C63BA2A6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66EB-1314-4749-87A0-58AFC1E9C544}" type="datetime1">
              <a:rPr lang="de-CH" smtClean="0"/>
              <a:t>06.11.2019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984A7E-834A-4EBB-9360-01827B900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41D230-1F47-413C-94D1-63BC2049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C2EF-4D6E-4E9C-9568-491FD40983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070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6D5EA0-E563-4B1E-99AC-887E25D7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1D35BD-4B59-4542-8486-DEFE76488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E9D18F-F944-4C3B-9E85-5C5A971D0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2AEA-1411-435D-97E2-77E51A0C79B5}" type="datetime1">
              <a:rPr lang="de-CH" smtClean="0"/>
              <a:t>06.11.2019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95A69B-C106-4AC3-AC1C-1DD148B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FCEB16-D2E2-4E03-ABEB-0BB6B45D4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C2EF-4D6E-4E9C-9568-491FD40983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504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00CED-C6F3-44AA-998D-9C4CBB354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60D16E-3160-47C0-9961-B8B8DF6F1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5E2C2D-E27D-42C6-9C9E-76ECBF0E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A6BA-48E7-49D6-96DD-E8F2905EB173}" type="datetime1">
              <a:rPr lang="de-CH" smtClean="0"/>
              <a:t>06.11.2019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9EB0FD-F5F8-455A-AEC6-23B85B19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4D05AC-1ADE-43EF-A19D-F8E47EFA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C2EF-4D6E-4E9C-9568-491FD40983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460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4605FB-27C6-4CAF-AA45-D0C3901CC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23B5B2-FB9B-462C-8988-EFEBF7CFB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06FE51-0C1B-4C0B-B742-296B1E1CB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0B5B303-5487-46F0-928D-429ED3D7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EDFC-9A3D-4990-A92E-08533FFB5B0D}" type="datetime1">
              <a:rPr lang="de-CH" smtClean="0"/>
              <a:t>06.11.2019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3F00E2-FA94-478B-B0EB-CADFA624A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DAE9D8-91DF-4C51-918F-366AAF7D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C2EF-4D6E-4E9C-9568-491FD40983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645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5E43DF-8753-4F95-8A58-64E7D199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19E06D-7855-48B2-A2BA-E88545C77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4DEDBC-599B-41F9-A5BE-298B354E3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9644CCA-B4B5-4EE3-9B5C-B40030E79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C8DD8C3-728D-4A08-AC98-CF867EA6E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B021346-7F45-4F0F-A764-B6BE3936F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C1C7-0964-478D-A154-56E11DA06978}" type="datetime1">
              <a:rPr lang="de-CH" smtClean="0"/>
              <a:t>06.11.2019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1B119A1-2F15-46F3-960C-F2D31F539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6F3FB9B-0747-463A-9BFC-ED4C5D04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C2EF-4D6E-4E9C-9568-491FD40983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464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617CB-50E1-459B-A06A-8EB9A233F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54D9DA7-7C26-421D-8671-D525867CA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238B-5CA9-4183-89AB-ABF232C41988}" type="datetime1">
              <a:rPr lang="de-CH" smtClean="0"/>
              <a:t>06.11.2019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747C8F-E7B7-43F7-AC9E-D50510E46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258925-2496-46EB-8FA1-B4224D37A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C2EF-4D6E-4E9C-9568-491FD40983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32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0F40691-3FD7-4D17-A1B1-0B8E07954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A4C8-6632-4D4F-A9AF-600B9E05970F}" type="datetime1">
              <a:rPr lang="de-CH" smtClean="0"/>
              <a:t>06.11.2019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33E128-E382-4D50-AEDB-9394CB3B3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E309710-F46E-4062-8355-06D45FA94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C2EF-4D6E-4E9C-9568-491FD40983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871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EFD1C-C9D0-41F3-A426-A9A38A58D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DEFA9D-6B9F-4456-8B34-FE80529D4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97E68D3-1C19-4B3C-98D5-97D32A7EB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568767-F0EE-4FF9-930F-1F48D6697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02B7-51ED-4613-84A0-2CC83A5ECFEA}" type="datetime1">
              <a:rPr lang="de-CH" smtClean="0"/>
              <a:t>06.11.2019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6F3F84C-2817-4117-BA23-77A57E1E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95E324-379A-486D-A2B3-7CE7A6AF3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C2EF-4D6E-4E9C-9568-491FD40983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150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04CAFF-6EB7-48DF-8ADB-FB595710E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ED14EA8-1818-4719-840B-EDB1C7A017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F5ACED1-8766-48DD-A9D4-5FF215DA0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C66566-ACA2-4CE6-92E6-ECCC2DCC4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7570-808A-4DC5-AD82-AB0A9EDB8EC8}" type="datetime1">
              <a:rPr lang="de-CH" smtClean="0"/>
              <a:t>06.11.2019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183AC2-78F6-4E36-B4C4-5FFCD556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88B199-6F0A-435D-92B4-7D754926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C2EF-4D6E-4E9C-9568-491FD40983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087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1AB2E1C-B272-4D97-81F7-FC2265541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46ECF5-8558-4986-ACA9-21825815E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913408-4193-4B9D-91D7-772F2D9D7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1AC3A-A932-470A-8716-D14FBFF587B8}" type="datetime1">
              <a:rPr lang="de-CH" smtClean="0"/>
              <a:t>06.11.2019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45115F-B8BD-40B7-BD09-EFBED9A1D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3E1FE7-1761-4769-B3DE-C3AF5A069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CC2EF-4D6E-4E9C-9568-491FD40983F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965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gopaedie-so.ch/" TargetMode="External"/><Relationship Id="rId2" Type="http://schemas.openxmlformats.org/officeDocument/2006/relationships/hyperlink" Target="http://www.logopaedie.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9F96A7B-9D50-469A-8F9A-4162C774DF0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4121" y="5069839"/>
            <a:ext cx="9583757" cy="97498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52C0A58-8487-4BB3-9666-ED9FA9801791}"/>
              </a:ext>
            </a:extLst>
          </p:cNvPr>
          <p:cNvSpPr txBox="1"/>
          <p:nvPr/>
        </p:nvSpPr>
        <p:spPr>
          <a:xfrm>
            <a:off x="1117599" y="1124315"/>
            <a:ext cx="995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6000" dirty="0"/>
              <a:t>Input zur Logopädie</a:t>
            </a:r>
          </a:p>
        </p:txBody>
      </p:sp>
      <p:pic>
        <p:nvPicPr>
          <p:cNvPr id="8" name="Grafik 7" descr="Ein Bild, das Person, drinnen, Fenster, Tisch enthält.&#10;&#10;Automatisch generierte Beschreibung">
            <a:extLst>
              <a:ext uri="{FF2B5EF4-FFF2-40B4-BE49-F238E27FC236}">
                <a16:creationId xmlns:a16="http://schemas.microsoft.com/office/drawing/2014/main" id="{EB233C3B-78BD-4B93-BEA0-0E3467C017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943" y="2116151"/>
            <a:ext cx="4406114" cy="2938878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B5581F6-A078-4B70-ACF4-6E9F6DEC3F08}"/>
              </a:ext>
            </a:extLst>
          </p:cNvPr>
          <p:cNvSpPr txBox="1"/>
          <p:nvPr/>
        </p:nvSpPr>
        <p:spPr>
          <a:xfrm rot="16200000">
            <a:off x="8100910" y="4448521"/>
            <a:ext cx="87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© DLV</a:t>
            </a:r>
          </a:p>
        </p:txBody>
      </p:sp>
    </p:spTree>
    <p:extLst>
      <p:ext uri="{BB962C8B-B14F-4D97-AF65-F5344CB8AC3E}">
        <p14:creationId xmlns:p14="http://schemas.microsoft.com/office/powerpoint/2010/main" val="854327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FF7A1-BFA3-4D99-8F51-BB3D647CA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080" y="914400"/>
            <a:ext cx="9161123" cy="456172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CH" dirty="0"/>
              <a:t>Wir Logopäden und Logopädinnen des Kantons geben Ihnen gerne Auskunft zu unserer Arbeit und freuen uns auch über Besuch!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8DC91E-8A1F-41C8-8512-959EE9D13F2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17545" y="5908000"/>
            <a:ext cx="5756910" cy="6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69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C6CC0F31-1876-493B-B99C-699CDEAA49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509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CH" dirty="0"/>
              <a:t>Vielen Dank für Ihre Aufmerksamkeit!</a:t>
            </a:r>
            <a:br>
              <a:rPr lang="de-CH" dirty="0"/>
            </a:br>
            <a:endParaRPr lang="de-CH" dirty="0"/>
          </a:p>
        </p:txBody>
      </p:sp>
      <p:sp>
        <p:nvSpPr>
          <p:cNvPr id="8" name="Untertitel 7">
            <a:extLst>
              <a:ext uri="{FF2B5EF4-FFF2-40B4-BE49-F238E27FC236}">
                <a16:creationId xmlns:a16="http://schemas.microsoft.com/office/drawing/2014/main" id="{A0B7056D-67F3-4F09-AF33-473FFD50A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3186"/>
            <a:ext cx="9144000" cy="1655762"/>
          </a:xfrm>
        </p:spPr>
        <p:txBody>
          <a:bodyPr/>
          <a:lstStyle/>
          <a:p>
            <a:r>
              <a:rPr lang="de-CH" dirty="0"/>
              <a:t>Die Präsentation sowie ein ausführlicheres schriftliches Dokument zu den Inhalten finden sie unter:</a:t>
            </a:r>
          </a:p>
          <a:p>
            <a:r>
              <a:rPr lang="de-CH" dirty="0"/>
              <a:t>www.logopaedie-so.ch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8DC91E-8A1F-41C8-8512-959EE9D13F2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17545" y="5908000"/>
            <a:ext cx="5756910" cy="692785"/>
          </a:xfrm>
          <a:prstGeom prst="rect">
            <a:avLst/>
          </a:prstGeom>
        </p:spPr>
      </p:pic>
      <p:pic>
        <p:nvPicPr>
          <p:cNvPr id="10" name="Grafik 9" descr="Ein Bild, das Person, drinnen, sitzend, Tisch enthält.&#10;&#10;Automatisch generierte Beschreibung">
            <a:extLst>
              <a:ext uri="{FF2B5EF4-FFF2-40B4-BE49-F238E27FC236}">
                <a16:creationId xmlns:a16="http://schemas.microsoft.com/office/drawing/2014/main" id="{1731963C-16E3-4A7B-BF20-568FC0397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182" y="2228666"/>
            <a:ext cx="3243635" cy="2163505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8BE48723-474A-4DC0-BC58-309EDAEC60CE}"/>
              </a:ext>
            </a:extLst>
          </p:cNvPr>
          <p:cNvSpPr txBox="1"/>
          <p:nvPr/>
        </p:nvSpPr>
        <p:spPr>
          <a:xfrm rot="16200000">
            <a:off x="7465832" y="3841360"/>
            <a:ext cx="87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© DLV</a:t>
            </a:r>
          </a:p>
        </p:txBody>
      </p:sp>
    </p:spTree>
    <p:extLst>
      <p:ext uri="{BB962C8B-B14F-4D97-AF65-F5344CB8AC3E}">
        <p14:creationId xmlns:p14="http://schemas.microsoft.com/office/powerpoint/2010/main" val="371084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7068CD0-ADE1-45B7-A4A5-09A00CB8041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Unser Angebot:</a:t>
            </a:r>
            <a:b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Woran wir 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C0A8F95-AD79-4DD7-9717-FF1E7D60B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0080"/>
            <a:ext cx="10515600" cy="4318000"/>
          </a:xfrm>
        </p:spPr>
        <p:txBody>
          <a:bodyPr numCol="2">
            <a:normAutofit fontScale="85000" lnSpcReduction="10000"/>
          </a:bodyPr>
          <a:lstStyle/>
          <a:p>
            <a:r>
              <a:rPr lang="de-CH" sz="3000" dirty="0"/>
              <a:t>Spracherwerb</a:t>
            </a:r>
          </a:p>
          <a:p>
            <a:r>
              <a:rPr lang="de-CH" sz="3000" dirty="0"/>
              <a:t>Sprachverständnis</a:t>
            </a:r>
          </a:p>
          <a:p>
            <a:r>
              <a:rPr lang="de-CH" sz="3000" dirty="0"/>
              <a:t>Grammatik</a:t>
            </a:r>
          </a:p>
          <a:p>
            <a:r>
              <a:rPr lang="de-CH" sz="3000" dirty="0"/>
              <a:t>Artikulation</a:t>
            </a:r>
          </a:p>
          <a:p>
            <a:r>
              <a:rPr lang="de-CH" sz="3000" dirty="0"/>
              <a:t>Wortschatz</a:t>
            </a:r>
          </a:p>
          <a:p>
            <a:r>
              <a:rPr lang="de-CH" sz="3000" dirty="0"/>
              <a:t>Stottern</a:t>
            </a:r>
          </a:p>
          <a:p>
            <a:r>
              <a:rPr lang="de-CH" sz="3000" dirty="0"/>
              <a:t>Lesen und Schreiben</a:t>
            </a:r>
          </a:p>
          <a:p>
            <a:r>
              <a:rPr lang="de-CH" sz="3000" dirty="0"/>
              <a:t>Schlucken und Motorik des Mundbereiches</a:t>
            </a:r>
          </a:p>
          <a:p>
            <a:r>
              <a:rPr lang="de-CH" sz="3000" dirty="0"/>
              <a:t>Kommunikation</a:t>
            </a:r>
          </a:p>
          <a:p>
            <a:r>
              <a:rPr lang="de-CH" sz="3000" dirty="0" err="1"/>
              <a:t>Mutismus</a:t>
            </a:r>
            <a:endParaRPr lang="de-CH" sz="3000" dirty="0"/>
          </a:p>
          <a:p>
            <a:r>
              <a:rPr lang="de-CH" sz="3000" dirty="0"/>
              <a:t>Stimme</a:t>
            </a:r>
          </a:p>
          <a:p>
            <a:r>
              <a:rPr lang="de-CH" sz="3000" dirty="0"/>
              <a:t>Erzählfähigkeit</a:t>
            </a:r>
          </a:p>
          <a:p>
            <a:r>
              <a:rPr lang="de-CH" sz="3000" dirty="0"/>
              <a:t>Aussprache bei Lippenkiefergaumen-Spalten</a:t>
            </a:r>
          </a:p>
          <a:p>
            <a:r>
              <a:rPr lang="de-CH" sz="3000" dirty="0"/>
              <a:t>Unterstützte Kommunikation</a:t>
            </a:r>
          </a:p>
          <a:p>
            <a:r>
              <a:rPr lang="de-CH" sz="3000" dirty="0"/>
              <a:t>Sprachauffälligkeiten bei Autismus</a:t>
            </a:r>
          </a:p>
          <a:p>
            <a:r>
              <a:rPr lang="de-CH" sz="3000" dirty="0"/>
              <a:t>sozial-kommunikative/pragmatische Kompetenzen</a:t>
            </a:r>
          </a:p>
          <a:p>
            <a:r>
              <a:rPr lang="de-CH" sz="3000" dirty="0"/>
              <a:t>auditive Wahrnehmung</a:t>
            </a:r>
          </a:p>
          <a:p>
            <a:endParaRPr lang="de-CH" sz="16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8DC91E-8A1F-41C8-8512-959EE9D13F2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17545" y="6101079"/>
            <a:ext cx="5756910" cy="692785"/>
          </a:xfrm>
          <a:prstGeom prst="rect">
            <a:avLst/>
          </a:prstGeom>
        </p:spPr>
      </p:pic>
      <p:pic>
        <p:nvPicPr>
          <p:cNvPr id="8" name="Grafik 7" descr="Ein Bild, das Person, drinnen, sitzend, Kind enthält.&#10;&#10;Automatisch generierte Beschreibung">
            <a:extLst>
              <a:ext uri="{FF2B5EF4-FFF2-40B4-BE49-F238E27FC236}">
                <a16:creationId xmlns:a16="http://schemas.microsoft.com/office/drawing/2014/main" id="{0EF530E0-EE57-4B29-82F3-9B4872EC73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880" y="365125"/>
            <a:ext cx="2839719" cy="1894093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72A40FFA-8AD7-4891-8461-E7F457B687BF}"/>
              </a:ext>
            </a:extLst>
          </p:cNvPr>
          <p:cNvSpPr txBox="1"/>
          <p:nvPr/>
        </p:nvSpPr>
        <p:spPr>
          <a:xfrm rot="16200000">
            <a:off x="8197563" y="617110"/>
            <a:ext cx="87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© DLV</a:t>
            </a:r>
          </a:p>
        </p:txBody>
      </p:sp>
    </p:spTree>
    <p:extLst>
      <p:ext uri="{BB962C8B-B14F-4D97-AF65-F5344CB8AC3E}">
        <p14:creationId xmlns:p14="http://schemas.microsoft.com/office/powerpoint/2010/main" val="2720711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97E21871-DCA4-43D5-8399-D52AAB715DA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Unser Angebot:</a:t>
            </a:r>
            <a:b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Was wir tun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AA21A880-BDDF-4402-BD4E-5EBF1E147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Erfassung und Abklärung von sprachauffälligen Kindern (Diagnostik)</a:t>
            </a:r>
          </a:p>
          <a:p>
            <a:r>
              <a:rPr lang="de-CH" dirty="0"/>
              <a:t>Beratung der Eltern</a:t>
            </a:r>
          </a:p>
          <a:p>
            <a:r>
              <a:rPr lang="de-CH" dirty="0"/>
              <a:t>Therapie</a:t>
            </a:r>
          </a:p>
          <a:p>
            <a:pPr lvl="1"/>
            <a:r>
              <a:rPr lang="de-CH" dirty="0"/>
              <a:t>individuell gestaltet und methodenbasiert</a:t>
            </a:r>
          </a:p>
          <a:p>
            <a:pPr lvl="1"/>
            <a:r>
              <a:rPr lang="de-CH" dirty="0"/>
              <a:t>Therapieplanung</a:t>
            </a:r>
          </a:p>
          <a:p>
            <a:pPr lvl="1"/>
            <a:r>
              <a:rPr lang="de-CH" dirty="0"/>
              <a:t>Vorbereitung, Durchführung und Nachbereitung</a:t>
            </a:r>
          </a:p>
          <a:p>
            <a:r>
              <a:rPr lang="de-CH" dirty="0"/>
              <a:t>Screening im Kindergarten</a:t>
            </a:r>
          </a:p>
          <a:p>
            <a:r>
              <a:rPr lang="de-CH" dirty="0"/>
              <a:t>Beratung der Lehrpersonen</a:t>
            </a:r>
          </a:p>
          <a:p>
            <a:r>
              <a:rPr lang="de-CH" dirty="0"/>
              <a:t>Prävention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8DC91E-8A1F-41C8-8512-959EE9D13F2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17545" y="5908000"/>
            <a:ext cx="5756910" cy="6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54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C58FB05-B392-443C-8EE7-69B8044B297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Unser Angebot:</a:t>
            </a:r>
            <a:b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Was wir verfolgen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DAB31CD-7EFF-4CD2-BE21-6ED84455E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CH" dirty="0"/>
              <a:t>Unterstützung der individuellen Entwicklung der Kinder</a:t>
            </a:r>
          </a:p>
          <a:p>
            <a:pPr>
              <a:lnSpc>
                <a:spcPct val="100000"/>
              </a:lnSpc>
            </a:pPr>
            <a:r>
              <a:rPr lang="de-CH" dirty="0"/>
              <a:t>Möglichst hohe Teilhabe am Alltag</a:t>
            </a:r>
          </a:p>
          <a:p>
            <a:pPr>
              <a:lnSpc>
                <a:spcPct val="100000"/>
              </a:lnSpc>
            </a:pPr>
            <a:r>
              <a:rPr lang="de-CH" dirty="0"/>
              <a:t>Dies wird u.a. erreicht durch:</a:t>
            </a:r>
          </a:p>
          <a:p>
            <a:pPr lvl="1">
              <a:lnSpc>
                <a:spcPct val="100000"/>
              </a:lnSpc>
            </a:pPr>
            <a:r>
              <a:rPr lang="de-CH" dirty="0"/>
              <a:t>Kontakt zu anderen Fachpersonen</a:t>
            </a:r>
          </a:p>
          <a:p>
            <a:pPr lvl="1">
              <a:lnSpc>
                <a:spcPct val="100000"/>
              </a:lnSpc>
            </a:pPr>
            <a:r>
              <a:rPr lang="de-CH" dirty="0"/>
              <a:t>Kontakt zu Lehrpersonen und SHP</a:t>
            </a:r>
          </a:p>
          <a:p>
            <a:pPr lvl="1">
              <a:lnSpc>
                <a:spcPct val="100000"/>
              </a:lnSpc>
            </a:pPr>
            <a:r>
              <a:rPr lang="de-CH" dirty="0"/>
              <a:t>Austausch mit Fachstellen wie SPD</a:t>
            </a:r>
          </a:p>
          <a:p>
            <a:pPr lvl="1">
              <a:lnSpc>
                <a:spcPct val="100000"/>
              </a:lnSpc>
            </a:pPr>
            <a:r>
              <a:rPr lang="de-CH" dirty="0"/>
              <a:t>Zusammenarbeit mit den Eltern</a:t>
            </a:r>
          </a:p>
          <a:p>
            <a:pPr lvl="1">
              <a:lnSpc>
                <a:spcPct val="100000"/>
              </a:lnSpc>
            </a:pPr>
            <a:r>
              <a:rPr lang="de-CH" dirty="0"/>
              <a:t>Fachspezifische Weiterbildung</a:t>
            </a:r>
          </a:p>
          <a:p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8DC91E-8A1F-41C8-8512-959EE9D13F2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17545" y="5908000"/>
            <a:ext cx="5756910" cy="692785"/>
          </a:xfrm>
          <a:prstGeom prst="rect">
            <a:avLst/>
          </a:prstGeom>
        </p:spPr>
      </p:pic>
      <p:pic>
        <p:nvPicPr>
          <p:cNvPr id="8" name="Grafik 7" descr="Ein Bild, das Person, drinnen, jung, suchend enthält.&#10;&#10;Automatisch generierte Beschreibung">
            <a:extLst>
              <a:ext uri="{FF2B5EF4-FFF2-40B4-BE49-F238E27FC236}">
                <a16:creationId xmlns:a16="http://schemas.microsoft.com/office/drawing/2014/main" id="{7A1401CC-62DD-4789-95E0-98F73AE80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09" y="2845943"/>
            <a:ext cx="4590792" cy="3062058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3BD7A102-30F5-4FB0-9805-41D86BC20BF0}"/>
              </a:ext>
            </a:extLst>
          </p:cNvPr>
          <p:cNvSpPr txBox="1"/>
          <p:nvPr/>
        </p:nvSpPr>
        <p:spPr>
          <a:xfrm rot="16200000">
            <a:off x="11101814" y="5330905"/>
            <a:ext cx="87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© DLV</a:t>
            </a:r>
          </a:p>
        </p:txBody>
      </p:sp>
    </p:spTree>
    <p:extLst>
      <p:ext uri="{BB962C8B-B14F-4D97-AF65-F5344CB8AC3E}">
        <p14:creationId xmlns:p14="http://schemas.microsoft.com/office/powerpoint/2010/main" val="18029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683EB6E-4E03-43D6-881C-1B294CB166E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e-CH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Organisation:</a:t>
            </a:r>
            <a:br>
              <a:rPr lang="de-CH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CH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Profil und Arbeitsweise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1DB27B9-A50F-41D3-ABF1-EF513A6C4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372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de-CH" dirty="0"/>
              <a:t>EDK-anerkanntes Diplom</a:t>
            </a:r>
          </a:p>
          <a:p>
            <a:r>
              <a:rPr lang="de-CH" dirty="0"/>
              <a:t>Weiterbildung nach Qualitätsrichtlinien des DLV</a:t>
            </a:r>
          </a:p>
          <a:p>
            <a:r>
              <a:rPr lang="de-CH" dirty="0"/>
              <a:t>Therapeut*In =/= Lehrperson und Therapie =/= Unterricht</a:t>
            </a:r>
          </a:p>
          <a:p>
            <a:r>
              <a:rPr lang="de-CH" dirty="0"/>
              <a:t>VLS: Unterverband des LSO und DLV </a:t>
            </a:r>
            <a:r>
              <a:rPr lang="de-CH" sz="2600" dirty="0"/>
              <a:t>(Deutschschweizer Logopädinnen- und </a:t>
            </a:r>
            <a:r>
              <a:rPr lang="de-CH" sz="2600" dirty="0" err="1"/>
              <a:t>Logopädenverband</a:t>
            </a:r>
            <a:r>
              <a:rPr lang="de-CH" sz="2600" dirty="0"/>
              <a:t>)</a:t>
            </a:r>
          </a:p>
          <a:p>
            <a:pPr marL="0" indent="0">
              <a:buNone/>
            </a:pPr>
            <a:endParaRPr lang="de-CH" sz="2200" dirty="0"/>
          </a:p>
          <a:p>
            <a:r>
              <a:rPr lang="de-CH" dirty="0"/>
              <a:t>Stellen können ausgeschrieben werden unter:</a:t>
            </a:r>
          </a:p>
          <a:p>
            <a:pPr marL="457200" lvl="1" indent="0">
              <a:buNone/>
            </a:pPr>
            <a:r>
              <a:rPr lang="de-CH" dirty="0">
                <a:hlinkClick r:id="rId2"/>
              </a:rPr>
              <a:t>www.logopaedie.ch</a:t>
            </a:r>
            <a:r>
              <a:rPr lang="de-CH" dirty="0"/>
              <a:t> (DLV) oder </a:t>
            </a:r>
            <a:r>
              <a:rPr lang="de-CH" dirty="0">
                <a:hlinkClick r:id="rId3"/>
              </a:rPr>
              <a:t>www.logopaedie-so.ch</a:t>
            </a:r>
            <a:r>
              <a:rPr lang="de-CH" dirty="0"/>
              <a:t> (VLS)</a:t>
            </a:r>
          </a:p>
          <a:p>
            <a:r>
              <a:rPr lang="de-CH" dirty="0"/>
              <a:t>Für Mitarbeitergespräche mit </a:t>
            </a:r>
            <a:r>
              <a:rPr lang="de-CH" dirty="0" err="1"/>
              <a:t>Logopäd</a:t>
            </a:r>
            <a:r>
              <a:rPr lang="de-CH" dirty="0"/>
              <a:t>*Innen entwickelt der DLV zurzeit eine Vorlage:</a:t>
            </a:r>
          </a:p>
          <a:p>
            <a:pPr marL="457200" lvl="1" indent="0">
              <a:buNone/>
            </a:pPr>
            <a:r>
              <a:rPr lang="de-CH" dirty="0">
                <a:hlinkClick r:id="rId2"/>
              </a:rPr>
              <a:t>www.logopaedie.ch</a:t>
            </a: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8DC91E-8A1F-41C8-8512-959EE9D13F2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217545" y="6146482"/>
            <a:ext cx="5756910" cy="6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10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7765C8C-9D19-4BCE-AA10-0DEAE54D5C3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Organisation:</a:t>
            </a:r>
            <a:b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Ablauf im Kanton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B9B93C0-2BE2-46F4-B97C-BE381CDAB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79"/>
            <a:ext cx="10515600" cy="4165283"/>
          </a:xfrm>
        </p:spPr>
        <p:txBody>
          <a:bodyPr/>
          <a:lstStyle/>
          <a:p>
            <a:r>
              <a:rPr lang="de-CH" dirty="0"/>
              <a:t>Frühlogopädie an Fachzentren </a:t>
            </a:r>
            <a:br>
              <a:rPr lang="de-CH" dirty="0"/>
            </a:br>
            <a:r>
              <a:rPr lang="de-CH" dirty="0"/>
              <a:t>(Arkadis, HPD, ZKSK)</a:t>
            </a:r>
          </a:p>
          <a:p>
            <a:r>
              <a:rPr lang="de-CH" dirty="0"/>
              <a:t>Wechsel zur </a:t>
            </a:r>
            <a:r>
              <a:rPr lang="de-CH" dirty="0" err="1"/>
              <a:t>Logopäd</a:t>
            </a:r>
            <a:r>
              <a:rPr lang="de-CH" dirty="0"/>
              <a:t>*In </a:t>
            </a:r>
            <a:r>
              <a:rPr lang="de-CH" dirty="0" err="1"/>
              <a:t>in</a:t>
            </a:r>
            <a:r>
              <a:rPr lang="de-CH" dirty="0"/>
              <a:t> Schulgemeinde bei Eintritt in Kindergarten</a:t>
            </a:r>
          </a:p>
          <a:p>
            <a:r>
              <a:rPr lang="de-CH" dirty="0"/>
              <a:t>Schule: Pool an Logopädie-Lektionen </a:t>
            </a:r>
          </a:p>
          <a:p>
            <a:r>
              <a:rPr lang="de-CH" dirty="0"/>
              <a:t>ISM: Kinder mit ISM-Status können zusätzlich Logopädie erhalten, in Verfügung festgehalten, Durchführung durch </a:t>
            </a:r>
            <a:r>
              <a:rPr lang="de-CH" dirty="0" err="1"/>
              <a:t>Logopäd</a:t>
            </a:r>
            <a:r>
              <a:rPr lang="de-CH" dirty="0"/>
              <a:t>*In an Schule oder </a:t>
            </a:r>
            <a:r>
              <a:rPr lang="de-CH" dirty="0" err="1"/>
              <a:t>Logopäd</a:t>
            </a:r>
            <a:r>
              <a:rPr lang="de-CH" dirty="0"/>
              <a:t>*In des Fachzentrums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8DC91E-8A1F-41C8-8512-959EE9D13F2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17545" y="5908000"/>
            <a:ext cx="5756910" cy="692785"/>
          </a:xfrm>
          <a:prstGeom prst="rect">
            <a:avLst/>
          </a:prstGeom>
        </p:spPr>
      </p:pic>
      <p:pic>
        <p:nvPicPr>
          <p:cNvPr id="10" name="Grafik 9" descr="Ein Bild, das Person, drinnen, Frau, jung enthält.&#10;&#10;Automatisch generierte Beschreibung">
            <a:extLst>
              <a:ext uri="{FF2B5EF4-FFF2-40B4-BE49-F238E27FC236}">
                <a16:creationId xmlns:a16="http://schemas.microsoft.com/office/drawing/2014/main" id="{A2D51511-D320-4933-B5D8-2269F7D44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20" y="365125"/>
            <a:ext cx="3154680" cy="210417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0A4A97E3-8A39-4DF4-9FE9-A1DE9D497099}"/>
              </a:ext>
            </a:extLst>
          </p:cNvPr>
          <p:cNvSpPr txBox="1"/>
          <p:nvPr/>
        </p:nvSpPr>
        <p:spPr>
          <a:xfrm rot="16200000">
            <a:off x="7577803" y="1916419"/>
            <a:ext cx="87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© DLV</a:t>
            </a:r>
          </a:p>
        </p:txBody>
      </p:sp>
    </p:spTree>
    <p:extLst>
      <p:ext uri="{BB962C8B-B14F-4D97-AF65-F5344CB8AC3E}">
        <p14:creationId xmlns:p14="http://schemas.microsoft.com/office/powerpoint/2010/main" val="69656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2AD9BF8-CF51-4D78-9058-8C23600C322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Organisation:</a:t>
            </a:r>
            <a:b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C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Ressourcen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5AF1593-8D0B-42CF-A2C9-5A4F0A129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Spezielle Förderung: mind. 3-6 Lektionen pro 100 Kinder (eher knapp bemessen)</a:t>
            </a:r>
          </a:p>
          <a:p>
            <a:r>
              <a:rPr lang="de-CH" dirty="0"/>
              <a:t>ISM-Logopädie nur in Kombination mit SHP möglich</a:t>
            </a:r>
          </a:p>
          <a:p>
            <a:r>
              <a:rPr lang="de-CH" dirty="0"/>
              <a:t>Individuelle Lösungen: sehr selten und uneinheitlich</a:t>
            </a:r>
          </a:p>
          <a:p>
            <a:endParaRPr lang="de-CH" dirty="0"/>
          </a:p>
          <a:p>
            <a:r>
              <a:rPr lang="de-CH" dirty="0"/>
              <a:t>Als Teil vom Schulhausteam: niederschwelliger Austausch möglich</a:t>
            </a:r>
          </a:p>
          <a:p>
            <a:r>
              <a:rPr lang="de-CH" dirty="0"/>
              <a:t>Sitzungs- und Weiterbildungsgefässe: auch für Logopädie-spezifische Inhalte nutzen lassen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8DC91E-8A1F-41C8-8512-959EE9D13F2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17545" y="5908000"/>
            <a:ext cx="5756910" cy="6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72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EC30602-AEAA-4E54-8CA2-0370FD8798C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e-CH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Organisation:</a:t>
            </a:r>
            <a:br>
              <a:rPr lang="de-CH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CH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Schwierigkeiten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86A3E2E-690B-48B5-B1FE-69C0F6DCA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Kinder mit schweren Spracherwerbsstörungen (Auffälligkeiten auf mehreren sprachlichen Ebenen): keine speziellen Ressourcen vorhanden -&gt; Forderung: ISM Logopädie (ohne SHP)</a:t>
            </a:r>
          </a:p>
          <a:p>
            <a:r>
              <a:rPr lang="de-CH" dirty="0"/>
              <a:t>Sek I: keine logopädische Versorgung -&gt; Forderung: klare Ressourcen für jeden Schulkreis</a:t>
            </a:r>
          </a:p>
          <a:p>
            <a:r>
              <a:rPr lang="de-CH" dirty="0"/>
              <a:t>Schulabgänger: Versorgung im nachschulischen Bereich nicht geregelt -&gt; wie weiter?</a:t>
            </a:r>
          </a:p>
          <a:p>
            <a:r>
              <a:rPr lang="de-CH" dirty="0"/>
              <a:t>Kinder mit ISM: Bitte bereits bei Planung der Lektionen zuständige(r) </a:t>
            </a:r>
            <a:r>
              <a:rPr lang="de-CH" dirty="0" err="1"/>
              <a:t>Logopäd</a:t>
            </a:r>
            <a:r>
              <a:rPr lang="de-CH" dirty="0"/>
              <a:t>*In beziehen</a:t>
            </a:r>
          </a:p>
          <a:p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8DC91E-8A1F-41C8-8512-959EE9D13F2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17545" y="5908000"/>
            <a:ext cx="5756910" cy="6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8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FB8818FA-8B8A-46B2-B68C-96B1F0896C1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de-CH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Organisation:</a:t>
            </a:r>
            <a:br>
              <a:rPr lang="de-CH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de-CH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LRS (Lese-Rechtschreib-Schwäche)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5D47AC9-64E4-4EF6-A8FF-0CA247184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/>
              <a:t>Logopäd</a:t>
            </a:r>
            <a:r>
              <a:rPr lang="de-CH" dirty="0"/>
              <a:t>*Innen sind ausgebildet um LRS zu behandeln</a:t>
            </a:r>
          </a:p>
          <a:p>
            <a:r>
              <a:rPr lang="de-CH" dirty="0"/>
              <a:t>Standortdiagnostik und Therapie durch </a:t>
            </a:r>
            <a:r>
              <a:rPr lang="de-CH" dirty="0" err="1"/>
              <a:t>Logopäd</a:t>
            </a:r>
            <a:r>
              <a:rPr lang="de-CH" dirty="0"/>
              <a:t>*In, besonders wenn auch auditive Schwierigkeiten vorhanden</a:t>
            </a:r>
          </a:p>
          <a:p>
            <a:r>
              <a:rPr lang="de-CH" dirty="0"/>
              <a:t>Nach Absprache kann von SHP Förderung in diesem Bereich gemacht werden oder Kombination von SHP und Logopädie</a:t>
            </a:r>
          </a:p>
          <a:p>
            <a:r>
              <a:rPr lang="de-CH" dirty="0"/>
              <a:t>Austausch sehr wichtig</a:t>
            </a:r>
          </a:p>
          <a:p>
            <a:r>
              <a:rPr lang="de-CH" dirty="0"/>
              <a:t>Nachteilsausgleichende Massnahmen nach FS A (Leitfaden Spezielle Förderung)</a:t>
            </a:r>
          </a:p>
          <a:p>
            <a:r>
              <a:rPr lang="de-CH" dirty="0"/>
              <a:t>Attest für Sek I und Berufsschule durch SPD, Arzt oder Fachzentrum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8DC91E-8A1F-41C8-8512-959EE9D13F2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17545" y="5908000"/>
            <a:ext cx="5756910" cy="6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6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Breitbild</PresentationFormat>
  <Paragraphs>81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PowerPoint-Präsentation</vt:lpstr>
      <vt:lpstr>Unser Angebot: Woran wir arbeiten</vt:lpstr>
      <vt:lpstr>Unser Angebot: Was wir tun</vt:lpstr>
      <vt:lpstr>Unser Angebot: Was wir verfolgen</vt:lpstr>
      <vt:lpstr>Organisation: Profil und Arbeitsweise</vt:lpstr>
      <vt:lpstr>Organisation: Ablauf im Kanton</vt:lpstr>
      <vt:lpstr>Organisation: Ressourcen</vt:lpstr>
      <vt:lpstr>Organisation: Schwierigkeiten</vt:lpstr>
      <vt:lpstr>Organisation: LRS (Lese-Rechtschreib-Schwäche)</vt:lpstr>
      <vt:lpstr>Wir Logopäden und Logopädinnen des Kantons geben Ihnen gerne Auskunft zu unserer Arbeit und freuen uns auch über Besuch!</vt:lpstr>
      <vt:lpstr>Vielen Dank für Ihre Aufmerksamkeit!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Stegmüller Rita</dc:creator>
  <cp:lastModifiedBy>Stegmüller Rita</cp:lastModifiedBy>
  <cp:revision>10</cp:revision>
  <dcterms:created xsi:type="dcterms:W3CDTF">2019-11-06T13:11:11Z</dcterms:created>
  <dcterms:modified xsi:type="dcterms:W3CDTF">2019-11-06T14:23:41Z</dcterms:modified>
</cp:coreProperties>
</file>